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7" r:id="rId3"/>
    <p:sldId id="266" r:id="rId4"/>
    <p:sldId id="265" r:id="rId5"/>
    <p:sldId id="257" r:id="rId6"/>
    <p:sldId id="258" r:id="rId7"/>
    <p:sldId id="259" r:id="rId8"/>
    <p:sldId id="260" r:id="rId9"/>
    <p:sldId id="261" r:id="rId10"/>
    <p:sldId id="262" r:id="rId11"/>
    <p:sldId id="263" r:id="rId12"/>
    <p:sldId id="264"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5" d="100"/>
          <a:sy n="105" d="100"/>
        </p:scale>
        <p:origin x="120"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11/18/2020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fSQgCy_iIcc"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JCxEkaEuNQc" TargetMode="External"/><Relationship Id="rId2" Type="http://schemas.openxmlformats.org/officeDocument/2006/relationships/hyperlink" Target="https://www.youtube.com/watch?v=qidnwbOhTu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56816" y="246888"/>
            <a:ext cx="9547797" cy="6528816"/>
          </a:xfrm>
        </p:spPr>
        <p:txBody>
          <a:bodyPr>
            <a:normAutofit/>
          </a:bodyPr>
          <a:lstStyle/>
          <a:p>
            <a:endParaRPr lang="en-ZA" sz="3200" dirty="0"/>
          </a:p>
        </p:txBody>
      </p:sp>
      <p:sp>
        <p:nvSpPr>
          <p:cNvPr id="3" name="Subtitle 2"/>
          <p:cNvSpPr>
            <a:spLocks noGrp="1"/>
          </p:cNvSpPr>
          <p:nvPr>
            <p:ph type="subTitle" idx="1"/>
          </p:nvPr>
        </p:nvSpPr>
        <p:spPr>
          <a:xfrm>
            <a:off x="1956816" y="310896"/>
            <a:ext cx="9482328" cy="6464807"/>
          </a:xfrm>
        </p:spPr>
        <p:txBody>
          <a:bodyPr>
            <a:normAutofit/>
          </a:bodyPr>
          <a:lstStyle/>
          <a:p>
            <a:pPr algn="ctr"/>
            <a:r>
              <a:rPr lang="en-ZA" sz="3200" b="1" dirty="0" smtClean="0">
                <a:solidFill>
                  <a:srgbClr val="FF0000"/>
                </a:solidFill>
              </a:rPr>
              <a:t>GEOGRAPHICAL THOUGHT 741</a:t>
            </a:r>
          </a:p>
          <a:p>
            <a:r>
              <a:rPr lang="en-ZA" sz="3200" b="1" dirty="0" smtClean="0"/>
              <a:t>Geography is complex, inter-</a:t>
            </a:r>
            <a:r>
              <a:rPr lang="en-ZA" sz="3200" b="1" dirty="0" err="1" smtClean="0"/>
              <a:t>disciplanary</a:t>
            </a:r>
            <a:r>
              <a:rPr lang="en-ZA" sz="3200" b="1" dirty="0" smtClean="0"/>
              <a:t>;</a:t>
            </a:r>
          </a:p>
          <a:p>
            <a:r>
              <a:rPr lang="en-ZA" sz="3200" b="1" dirty="0" smtClean="0"/>
              <a:t>Ancient (historical), modern and post-modernism perceptions of geography;</a:t>
            </a:r>
          </a:p>
          <a:p>
            <a:r>
              <a:rPr lang="en-ZA" sz="3200" b="1" dirty="0" smtClean="0">
                <a:solidFill>
                  <a:srgbClr val="C00000"/>
                </a:solidFill>
              </a:rPr>
              <a:t>Why is theory important?</a:t>
            </a:r>
          </a:p>
          <a:p>
            <a:pPr marL="457200" indent="-457200">
              <a:buFontTx/>
              <a:buChar char="-"/>
            </a:pPr>
            <a:r>
              <a:rPr lang="en-ZA" sz="3200" b="1" dirty="0" smtClean="0">
                <a:solidFill>
                  <a:srgbClr val="0070C0"/>
                </a:solidFill>
              </a:rPr>
              <a:t>All geographical inquiry, is always shape by </a:t>
            </a:r>
            <a:r>
              <a:rPr lang="en-ZA" sz="3200" b="1" dirty="0" smtClean="0">
                <a:solidFill>
                  <a:srgbClr val="FF0000"/>
                </a:solidFill>
              </a:rPr>
              <a:t>theory</a:t>
            </a:r>
            <a:r>
              <a:rPr lang="en-ZA" sz="3200" b="1" dirty="0" smtClean="0">
                <a:solidFill>
                  <a:srgbClr val="0070C0"/>
                </a:solidFill>
              </a:rPr>
              <a:t> and </a:t>
            </a:r>
            <a:r>
              <a:rPr lang="en-ZA" sz="3200" b="1" dirty="0" smtClean="0">
                <a:solidFill>
                  <a:srgbClr val="FF0000"/>
                </a:solidFill>
              </a:rPr>
              <a:t>philosophy;</a:t>
            </a:r>
          </a:p>
          <a:p>
            <a:pPr marL="457200" indent="-457200">
              <a:buFontTx/>
              <a:buChar char="-"/>
            </a:pPr>
            <a:r>
              <a:rPr lang="en-ZA" sz="3200" b="1" dirty="0" smtClean="0">
                <a:solidFill>
                  <a:srgbClr val="0070C0"/>
                </a:solidFill>
              </a:rPr>
              <a:t>How does theory shape geographical inquiry? – </a:t>
            </a:r>
            <a:r>
              <a:rPr lang="en-ZA" sz="3200" b="1" dirty="0" smtClean="0">
                <a:solidFill>
                  <a:srgbClr val="FF0000"/>
                </a:solidFill>
              </a:rPr>
              <a:t>when you undertaking research: </a:t>
            </a:r>
            <a:r>
              <a:rPr lang="en-ZA" sz="3200" b="1" dirty="0" smtClean="0">
                <a:solidFill>
                  <a:srgbClr val="0070C0"/>
                </a:solidFill>
              </a:rPr>
              <a:t>Title, theoretical base, method, findings (conclusion</a:t>
            </a:r>
            <a:r>
              <a:rPr lang="en-ZA" sz="3200" b="1" dirty="0" smtClean="0">
                <a:solidFill>
                  <a:srgbClr val="0070C0"/>
                </a:solidFill>
              </a:rPr>
              <a:t>)</a:t>
            </a:r>
          </a:p>
          <a:p>
            <a:pPr marL="457200" indent="-457200">
              <a:buFontTx/>
              <a:buChar char="-"/>
            </a:pPr>
            <a:endParaRPr lang="en-ZA" sz="2000" b="1" dirty="0">
              <a:solidFill>
                <a:srgbClr val="C00000"/>
              </a:solidFill>
            </a:endParaRPr>
          </a:p>
        </p:txBody>
      </p:sp>
    </p:spTree>
    <p:extLst>
      <p:ext uri="{BB962C8B-B14F-4D97-AF65-F5344CB8AC3E}">
        <p14:creationId xmlns:p14="http://schemas.microsoft.com/office/powerpoint/2010/main" val="36989138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9153" y="624110"/>
            <a:ext cx="9145460" cy="445738"/>
          </a:xfrm>
        </p:spPr>
        <p:txBody>
          <a:bodyPr>
            <a:normAutofit/>
          </a:bodyPr>
          <a:lstStyle/>
          <a:p>
            <a:r>
              <a:rPr lang="en-ZA" sz="1800" b="1" dirty="0">
                <a:hlinkClick r:id="rId2"/>
              </a:rPr>
              <a:t>https://www.youtube.com/watch?v=fSQgCy_iIcc</a:t>
            </a:r>
            <a:endParaRPr lang="en-ZA" sz="1800" b="1" dirty="0"/>
          </a:p>
        </p:txBody>
      </p:sp>
      <p:sp>
        <p:nvSpPr>
          <p:cNvPr id="3" name="Content Placeholder 2"/>
          <p:cNvSpPr>
            <a:spLocks noGrp="1"/>
          </p:cNvSpPr>
          <p:nvPr>
            <p:ph idx="1"/>
          </p:nvPr>
        </p:nvSpPr>
        <p:spPr>
          <a:xfrm>
            <a:off x="2359152" y="1243584"/>
            <a:ext cx="9145460" cy="5541264"/>
          </a:xfrm>
        </p:spPr>
        <p:txBody>
          <a:bodyPr/>
          <a:lstStyle/>
          <a:p>
            <a:r>
              <a:rPr lang="en-ZA" b="1" dirty="0" smtClean="0"/>
              <a:t>Spatial science – </a:t>
            </a:r>
            <a:r>
              <a:rPr lang="en-ZA" b="1" dirty="0" smtClean="0">
                <a:solidFill>
                  <a:schemeClr val="accent1"/>
                </a:solidFill>
              </a:rPr>
              <a:t>is premised on a philosophy of </a:t>
            </a:r>
            <a:r>
              <a:rPr lang="en-ZA" b="1" dirty="0" smtClean="0">
                <a:solidFill>
                  <a:srgbClr val="7030A0"/>
                </a:solidFill>
              </a:rPr>
              <a:t>positivism</a:t>
            </a:r>
            <a:r>
              <a:rPr lang="en-ZA" b="1" dirty="0" smtClean="0">
                <a:solidFill>
                  <a:srgbClr val="0070C0"/>
                </a:solidFill>
              </a:rPr>
              <a:t> (when people are not determined by environmental conditions, like </a:t>
            </a:r>
            <a:r>
              <a:rPr lang="en-ZA" b="1" dirty="0" smtClean="0">
                <a:solidFill>
                  <a:srgbClr val="7030A0"/>
                </a:solidFill>
              </a:rPr>
              <a:t>environmental determinism</a:t>
            </a:r>
            <a:r>
              <a:rPr lang="en-ZA" b="1" dirty="0" smtClean="0">
                <a:solidFill>
                  <a:srgbClr val="0070C0"/>
                </a:solidFill>
              </a:rPr>
              <a:t>) </a:t>
            </a:r>
          </a:p>
          <a:p>
            <a:r>
              <a:rPr lang="en-ZA" b="1" dirty="0" smtClean="0">
                <a:solidFill>
                  <a:srgbClr val="0070C0"/>
                </a:solidFill>
              </a:rPr>
              <a:t>Central place theory and spatial interaction theory – </a:t>
            </a:r>
            <a:r>
              <a:rPr lang="en-ZA" b="1" dirty="0" smtClean="0">
                <a:solidFill>
                  <a:srgbClr val="C00000"/>
                </a:solidFill>
              </a:rPr>
              <a:t>these theories explain specific patterns, processes, etc. </a:t>
            </a:r>
          </a:p>
          <a:p>
            <a:r>
              <a:rPr lang="en-ZA" sz="2400" b="1" dirty="0" smtClean="0">
                <a:solidFill>
                  <a:schemeClr val="tx1"/>
                </a:solidFill>
              </a:rPr>
              <a:t>Twentieth century – </a:t>
            </a:r>
            <a:r>
              <a:rPr lang="en-ZA" sz="2400" b="1" dirty="0" smtClean="0">
                <a:solidFill>
                  <a:schemeClr val="accent1"/>
                </a:solidFill>
              </a:rPr>
              <a:t>emergence of social theory</a:t>
            </a:r>
          </a:p>
          <a:p>
            <a:r>
              <a:rPr lang="en-ZA" b="1" dirty="0" smtClean="0">
                <a:solidFill>
                  <a:srgbClr val="0070C0"/>
                </a:solidFill>
              </a:rPr>
              <a:t>Theory about society</a:t>
            </a:r>
          </a:p>
          <a:p>
            <a:r>
              <a:rPr lang="en-ZA" b="1" dirty="0" smtClean="0">
                <a:solidFill>
                  <a:srgbClr val="0070C0"/>
                </a:solidFill>
              </a:rPr>
              <a:t>Later – becomes interdisciplinary </a:t>
            </a:r>
          </a:p>
          <a:p>
            <a:r>
              <a:rPr lang="en-ZA" b="1" dirty="0" smtClean="0">
                <a:solidFill>
                  <a:srgbClr val="0070C0"/>
                </a:solidFill>
              </a:rPr>
              <a:t>Main tenets – </a:t>
            </a:r>
            <a:r>
              <a:rPr lang="en-ZA" b="1" dirty="0" smtClean="0">
                <a:solidFill>
                  <a:schemeClr val="accent1"/>
                </a:solidFill>
              </a:rPr>
              <a:t>how society is </a:t>
            </a:r>
            <a:r>
              <a:rPr lang="en-ZA" b="1" dirty="0" smtClean="0">
                <a:solidFill>
                  <a:schemeClr val="tx1"/>
                </a:solidFill>
              </a:rPr>
              <a:t>structured</a:t>
            </a:r>
            <a:r>
              <a:rPr lang="en-ZA" b="1" dirty="0" smtClean="0">
                <a:solidFill>
                  <a:schemeClr val="accent1"/>
                </a:solidFill>
              </a:rPr>
              <a:t> and </a:t>
            </a:r>
            <a:r>
              <a:rPr lang="en-ZA" b="1" dirty="0" smtClean="0">
                <a:solidFill>
                  <a:schemeClr val="tx1"/>
                </a:solidFill>
              </a:rPr>
              <a:t>transformed</a:t>
            </a:r>
          </a:p>
          <a:p>
            <a:r>
              <a:rPr lang="en-ZA" b="1" dirty="0" smtClean="0">
                <a:solidFill>
                  <a:schemeClr val="tx1"/>
                </a:solidFill>
              </a:rPr>
              <a:t>Transformation and transformation of social distinctions such as </a:t>
            </a:r>
            <a:r>
              <a:rPr lang="en-ZA" b="1" dirty="0" smtClean="0">
                <a:solidFill>
                  <a:srgbClr val="FF0000"/>
                </a:solidFill>
              </a:rPr>
              <a:t>class and gender</a:t>
            </a:r>
          </a:p>
          <a:p>
            <a:r>
              <a:rPr lang="en-ZA" b="1" dirty="0" smtClean="0">
                <a:solidFill>
                  <a:schemeClr val="tx1"/>
                </a:solidFill>
              </a:rPr>
              <a:t>1970’s – </a:t>
            </a:r>
          </a:p>
          <a:p>
            <a:r>
              <a:rPr lang="en-ZA" b="1" dirty="0" smtClean="0">
                <a:solidFill>
                  <a:srgbClr val="FF0000"/>
                </a:solidFill>
              </a:rPr>
              <a:t>Labour theory of value (value added), spatial interaction, </a:t>
            </a:r>
          </a:p>
          <a:p>
            <a:r>
              <a:rPr lang="en-ZA" b="1" dirty="0" smtClean="0">
                <a:solidFill>
                  <a:schemeClr val="tx1"/>
                </a:solidFill>
              </a:rPr>
              <a:t>GEOGRAPHY BECOME COMPLEX AND INTEGRATIVE  </a:t>
            </a:r>
            <a:endParaRPr lang="en-ZA" b="1" dirty="0">
              <a:solidFill>
                <a:schemeClr val="tx1"/>
              </a:solidFill>
            </a:endParaRPr>
          </a:p>
        </p:txBody>
      </p:sp>
    </p:spTree>
    <p:extLst>
      <p:ext uri="{BB962C8B-B14F-4D97-AF65-F5344CB8AC3E}">
        <p14:creationId xmlns:p14="http://schemas.microsoft.com/office/powerpoint/2010/main" val="11848533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049242"/>
          </a:xfrm>
        </p:spPr>
        <p:txBody>
          <a:bodyPr>
            <a:normAutofit/>
          </a:bodyPr>
          <a:lstStyle/>
          <a:p>
            <a:pPr algn="just"/>
            <a:r>
              <a:rPr lang="en-ZA" sz="2000" b="1" dirty="0" smtClean="0">
                <a:solidFill>
                  <a:schemeClr val="tx1"/>
                </a:solidFill>
              </a:rPr>
              <a:t>“Theory is often overtly political. Certainly the traditions of critical social theory sought not simply to understand the world but, as Marx suggested, to change it.” </a:t>
            </a:r>
            <a:r>
              <a:rPr lang="en-ZA" sz="2000" b="1" dirty="0" smtClean="0">
                <a:solidFill>
                  <a:srgbClr val="C00000"/>
                </a:solidFill>
              </a:rPr>
              <a:t>Do you agree or disagree?</a:t>
            </a:r>
            <a:endParaRPr lang="en-ZA" sz="2000" b="1" dirty="0">
              <a:solidFill>
                <a:schemeClr val="tx1"/>
              </a:solidFill>
            </a:endParaRPr>
          </a:p>
        </p:txBody>
      </p:sp>
      <p:sp>
        <p:nvSpPr>
          <p:cNvPr id="3" name="Content Placeholder 2"/>
          <p:cNvSpPr>
            <a:spLocks noGrp="1"/>
          </p:cNvSpPr>
          <p:nvPr>
            <p:ph idx="1"/>
          </p:nvPr>
        </p:nvSpPr>
        <p:spPr>
          <a:xfrm>
            <a:off x="2589212" y="1673352"/>
            <a:ext cx="8915400" cy="4846320"/>
          </a:xfrm>
        </p:spPr>
        <p:txBody>
          <a:bodyPr/>
          <a:lstStyle/>
          <a:p>
            <a:pPr algn="ctr"/>
            <a:r>
              <a:rPr lang="en-ZA" b="1" dirty="0" smtClean="0">
                <a:solidFill>
                  <a:schemeClr val="tx1"/>
                </a:solidFill>
              </a:rPr>
              <a:t>Critical theory</a:t>
            </a:r>
          </a:p>
          <a:p>
            <a:pPr algn="just"/>
            <a:r>
              <a:rPr lang="en-ZA" b="1" dirty="0" smtClean="0">
                <a:solidFill>
                  <a:srgbClr val="C00000"/>
                </a:solidFill>
              </a:rPr>
              <a:t>“is often used to refer to sets of ideas that are designed to provide a critique of the way things are and promote something better – the way could be.”</a:t>
            </a:r>
          </a:p>
          <a:p>
            <a:pPr algn="just"/>
            <a:r>
              <a:rPr lang="en-ZA" b="1" dirty="0" smtClean="0">
                <a:solidFill>
                  <a:schemeClr val="tx1"/>
                </a:solidFill>
              </a:rPr>
              <a:t>Question</a:t>
            </a:r>
          </a:p>
          <a:p>
            <a:pPr algn="just"/>
            <a:r>
              <a:rPr lang="en-ZA" b="1" dirty="0" smtClean="0">
                <a:solidFill>
                  <a:schemeClr val="tx1"/>
                </a:solidFill>
              </a:rPr>
              <a:t>1. What is your take on the following: </a:t>
            </a:r>
            <a:r>
              <a:rPr lang="en-ZA" b="1" dirty="0" smtClean="0">
                <a:solidFill>
                  <a:schemeClr val="accent1"/>
                </a:solidFill>
              </a:rPr>
              <a:t>What is theory, what is the main  purpose of theory? </a:t>
            </a:r>
          </a:p>
          <a:p>
            <a:pPr algn="just"/>
            <a:r>
              <a:rPr lang="en-ZA" b="1" dirty="0" smtClean="0">
                <a:solidFill>
                  <a:schemeClr val="accent1"/>
                </a:solidFill>
              </a:rPr>
              <a:t> 2. What is the purpose of doing research?</a:t>
            </a:r>
          </a:p>
          <a:p>
            <a:pPr algn="just"/>
            <a:r>
              <a:rPr lang="en-ZA" b="1" dirty="0" smtClean="0">
                <a:solidFill>
                  <a:schemeClr val="accent1"/>
                </a:solidFill>
                <a:hlinkClick r:id="rId2"/>
              </a:rPr>
              <a:t>https://www.youtube.com/watch?v=qidnwbOhTus</a:t>
            </a:r>
            <a:endParaRPr lang="en-ZA" b="1" dirty="0" smtClean="0">
              <a:solidFill>
                <a:schemeClr val="accent1"/>
              </a:solidFill>
            </a:endParaRPr>
          </a:p>
          <a:p>
            <a:pPr algn="just"/>
            <a:r>
              <a:rPr lang="en-ZA" b="1" dirty="0">
                <a:solidFill>
                  <a:schemeClr val="accent1"/>
                </a:solidFill>
                <a:hlinkClick r:id="rId3"/>
              </a:rPr>
              <a:t>https://</a:t>
            </a:r>
            <a:r>
              <a:rPr lang="en-ZA" b="1" dirty="0" smtClean="0">
                <a:solidFill>
                  <a:schemeClr val="accent1"/>
                </a:solidFill>
                <a:hlinkClick r:id="rId3"/>
              </a:rPr>
              <a:t>www.youtube.com/watch?v=JCxEkaEuNQc</a:t>
            </a:r>
            <a:endParaRPr lang="en-ZA" b="1" dirty="0" smtClean="0">
              <a:solidFill>
                <a:schemeClr val="accent1"/>
              </a:solidFill>
            </a:endParaRPr>
          </a:p>
          <a:p>
            <a:pPr algn="just"/>
            <a:endParaRPr lang="en-ZA" b="1" dirty="0">
              <a:solidFill>
                <a:schemeClr val="accent1"/>
              </a:solidFill>
            </a:endParaRPr>
          </a:p>
          <a:p>
            <a:pPr algn="just"/>
            <a:r>
              <a:rPr lang="en-ZA" b="1" dirty="0" smtClean="0">
                <a:solidFill>
                  <a:schemeClr val="tx1"/>
                </a:solidFill>
              </a:rPr>
              <a:t>What is evident from a good theory? Can there be ‘good’ or ‘bad’ theories?</a:t>
            </a:r>
          </a:p>
          <a:p>
            <a:pPr algn="just"/>
            <a:endParaRPr lang="en-ZA" b="1" dirty="0">
              <a:solidFill>
                <a:schemeClr val="accent1"/>
              </a:solidFill>
            </a:endParaRPr>
          </a:p>
        </p:txBody>
      </p:sp>
    </p:spTree>
    <p:extLst>
      <p:ext uri="{BB962C8B-B14F-4D97-AF65-F5344CB8AC3E}">
        <p14:creationId xmlns:p14="http://schemas.microsoft.com/office/powerpoint/2010/main" val="1207969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537178"/>
          </a:xfrm>
        </p:spPr>
        <p:txBody>
          <a:bodyPr>
            <a:normAutofit/>
          </a:bodyPr>
          <a:lstStyle/>
          <a:p>
            <a:pPr algn="ctr"/>
            <a:r>
              <a:rPr lang="en-ZA" sz="2800" b="1" dirty="0" smtClean="0"/>
              <a:t>How do you understand the theory of Geography?</a:t>
            </a:r>
            <a:endParaRPr lang="en-ZA" sz="2800" b="1" dirty="0"/>
          </a:p>
        </p:txBody>
      </p:sp>
      <p:sp>
        <p:nvSpPr>
          <p:cNvPr id="3" name="Content Placeholder 2"/>
          <p:cNvSpPr>
            <a:spLocks noGrp="1"/>
          </p:cNvSpPr>
          <p:nvPr>
            <p:ph idx="1"/>
          </p:nvPr>
        </p:nvSpPr>
        <p:spPr>
          <a:xfrm>
            <a:off x="2589212" y="1325880"/>
            <a:ext cx="8915400" cy="5422392"/>
          </a:xfrm>
        </p:spPr>
        <p:txBody>
          <a:bodyPr>
            <a:normAutofit lnSpcReduction="10000"/>
          </a:bodyPr>
          <a:lstStyle/>
          <a:p>
            <a:pPr>
              <a:buFontTx/>
              <a:buChar char="-"/>
            </a:pPr>
            <a:r>
              <a:rPr lang="en-ZA" sz="2000" b="1" dirty="0" smtClean="0">
                <a:solidFill>
                  <a:schemeClr val="accent1"/>
                </a:solidFill>
              </a:rPr>
              <a:t>Have to understand the important elements of the history of the discipline</a:t>
            </a:r>
          </a:p>
          <a:p>
            <a:pPr>
              <a:buFontTx/>
              <a:buChar char="-"/>
            </a:pPr>
            <a:r>
              <a:rPr lang="en-ZA" sz="2000" b="1" dirty="0" smtClean="0">
                <a:solidFill>
                  <a:schemeClr val="accent1"/>
                </a:solidFill>
              </a:rPr>
              <a:t>Subfields</a:t>
            </a:r>
          </a:p>
          <a:p>
            <a:pPr>
              <a:buFontTx/>
              <a:buChar char="-"/>
            </a:pPr>
            <a:r>
              <a:rPr lang="en-ZA" sz="2000" b="1" dirty="0" smtClean="0">
                <a:solidFill>
                  <a:schemeClr val="accent1"/>
                </a:solidFill>
              </a:rPr>
              <a:t>They are not the same thing, but they are interrelated [</a:t>
            </a:r>
            <a:r>
              <a:rPr lang="en-ZA" sz="2000" b="1" dirty="0" smtClean="0">
                <a:solidFill>
                  <a:schemeClr val="tx1"/>
                </a:solidFill>
              </a:rPr>
              <a:t>please explain it to class]</a:t>
            </a:r>
          </a:p>
          <a:p>
            <a:pPr>
              <a:buFontTx/>
              <a:buChar char="-"/>
            </a:pPr>
            <a:r>
              <a:rPr lang="en-ZA" sz="2000" b="1" dirty="0" smtClean="0">
                <a:solidFill>
                  <a:schemeClr val="tx1"/>
                </a:solidFill>
              </a:rPr>
              <a:t>Geography is more about theories and ideas</a:t>
            </a:r>
          </a:p>
          <a:p>
            <a:pPr algn="just">
              <a:buFontTx/>
              <a:buChar char="-"/>
            </a:pPr>
            <a:r>
              <a:rPr lang="en-ZA" sz="2000" b="1" dirty="0" smtClean="0">
                <a:solidFill>
                  <a:schemeClr val="tx1"/>
                </a:solidFill>
              </a:rPr>
              <a:t>It is about relationships, e.g. geography and the state, geography versus private institutions, geography versus the community, geography versus the environment, etc.</a:t>
            </a:r>
          </a:p>
          <a:p>
            <a:pPr algn="just">
              <a:buFontTx/>
              <a:buChar char="-"/>
            </a:pPr>
            <a:r>
              <a:rPr lang="en-ZA" sz="2000" b="1" dirty="0" smtClean="0">
                <a:solidFill>
                  <a:schemeClr val="tx1"/>
                </a:solidFill>
              </a:rPr>
              <a:t>Geography is about </a:t>
            </a:r>
            <a:r>
              <a:rPr lang="en-ZA" sz="2000" b="1" dirty="0" smtClean="0">
                <a:solidFill>
                  <a:srgbClr val="C00000"/>
                </a:solidFill>
              </a:rPr>
              <a:t>progress</a:t>
            </a:r>
            <a:r>
              <a:rPr lang="en-ZA" sz="2000" b="1" dirty="0" smtClean="0">
                <a:solidFill>
                  <a:schemeClr val="tx1"/>
                </a:solidFill>
              </a:rPr>
              <a:t>, development of new </a:t>
            </a:r>
            <a:r>
              <a:rPr lang="en-ZA" sz="2000" b="1" dirty="0" smtClean="0">
                <a:solidFill>
                  <a:srgbClr val="C00000"/>
                </a:solidFill>
              </a:rPr>
              <a:t>theories</a:t>
            </a:r>
            <a:r>
              <a:rPr lang="en-ZA" sz="2000" b="1" dirty="0" smtClean="0">
                <a:solidFill>
                  <a:schemeClr val="tx1"/>
                </a:solidFill>
              </a:rPr>
              <a:t>, new ‘ideas’, </a:t>
            </a:r>
            <a:r>
              <a:rPr lang="en-ZA" sz="2000" b="1" dirty="0" smtClean="0">
                <a:solidFill>
                  <a:srgbClr val="C00000"/>
                </a:solidFill>
              </a:rPr>
              <a:t>concepts</a:t>
            </a:r>
            <a:r>
              <a:rPr lang="en-ZA" sz="2000" b="1" dirty="0" smtClean="0">
                <a:solidFill>
                  <a:schemeClr val="tx1"/>
                </a:solidFill>
              </a:rPr>
              <a:t>…</a:t>
            </a:r>
          </a:p>
          <a:p>
            <a:pPr algn="just">
              <a:buFontTx/>
              <a:buChar char="-"/>
            </a:pPr>
            <a:r>
              <a:rPr lang="en-ZA" sz="2000" b="1" dirty="0" smtClean="0">
                <a:solidFill>
                  <a:schemeClr val="tx1"/>
                </a:solidFill>
              </a:rPr>
              <a:t>The history of geographical ideas is as long as the history of any realm of ideas, </a:t>
            </a:r>
            <a:r>
              <a:rPr lang="en-ZA" sz="2000" b="1" dirty="0" smtClean="0">
                <a:solidFill>
                  <a:srgbClr val="C00000"/>
                </a:solidFill>
              </a:rPr>
              <a:t>but</a:t>
            </a:r>
          </a:p>
          <a:p>
            <a:pPr algn="just">
              <a:buFontTx/>
              <a:buChar char="-"/>
            </a:pPr>
            <a:r>
              <a:rPr lang="en-ZA" sz="2000" b="1" dirty="0" smtClean="0">
                <a:solidFill>
                  <a:srgbClr val="C00000"/>
                </a:solidFill>
              </a:rPr>
              <a:t>Geography as a special field of study emerged during the establishment of universities</a:t>
            </a:r>
          </a:p>
          <a:p>
            <a:pPr algn="just">
              <a:buFontTx/>
              <a:buChar char="-"/>
            </a:pPr>
            <a:endParaRPr lang="en-ZA" sz="2000" b="1" dirty="0" smtClean="0">
              <a:solidFill>
                <a:schemeClr val="accent1"/>
              </a:solidFill>
            </a:endParaRPr>
          </a:p>
          <a:p>
            <a:pPr marL="0" indent="0">
              <a:buNone/>
            </a:pPr>
            <a:endParaRPr lang="en-ZA" b="1" dirty="0">
              <a:solidFill>
                <a:schemeClr val="accent1"/>
              </a:solidFill>
            </a:endParaRPr>
          </a:p>
        </p:txBody>
      </p:sp>
    </p:spTree>
    <p:extLst>
      <p:ext uri="{BB962C8B-B14F-4D97-AF65-F5344CB8AC3E}">
        <p14:creationId xmlns:p14="http://schemas.microsoft.com/office/powerpoint/2010/main" val="2502380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38930"/>
          </a:xfrm>
        </p:spPr>
        <p:txBody>
          <a:bodyPr/>
          <a:lstStyle/>
          <a:p>
            <a:pPr algn="ctr"/>
            <a:r>
              <a:rPr lang="en-ZA" b="1" dirty="0" smtClean="0"/>
              <a:t>Evolution of Geography</a:t>
            </a:r>
            <a:endParaRPr lang="en-ZA" b="1" dirty="0"/>
          </a:p>
        </p:txBody>
      </p:sp>
      <p:pic>
        <p:nvPicPr>
          <p:cNvPr id="3074" name="Picture 2" descr="Pre-AP World History and Geography - Pre-AP | College Board"/>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97480" y="1216152"/>
            <a:ext cx="8807132" cy="5522976"/>
          </a:xfrm>
          <a:prstGeom prst="rect">
            <a:avLst/>
          </a:prstGeom>
          <a:solidFill>
            <a:schemeClr val="tx2">
              <a:lumMod val="20000"/>
              <a:lumOff val="80000"/>
            </a:schemeClr>
          </a:solidFill>
        </p:spPr>
      </p:pic>
    </p:spTree>
    <p:extLst>
      <p:ext uri="{BB962C8B-B14F-4D97-AF65-F5344CB8AC3E}">
        <p14:creationId xmlns:p14="http://schemas.microsoft.com/office/powerpoint/2010/main" val="3596487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74922"/>
          </a:xfrm>
        </p:spPr>
        <p:txBody>
          <a:bodyPr/>
          <a:lstStyle/>
          <a:p>
            <a:r>
              <a:rPr lang="en-ZA" b="1" dirty="0" smtClean="0"/>
              <a:t>A look at the radical geography - 1960</a:t>
            </a:r>
            <a:endParaRPr lang="en-ZA" b="1" dirty="0"/>
          </a:p>
        </p:txBody>
      </p:sp>
      <p:pic>
        <p:nvPicPr>
          <p:cNvPr id="2050" name="Picture 2" descr="Optionals IAS Mains Geography Perspectives in Human Geography Questions 1  to 9 - DoorstepTuto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28381" y="2133600"/>
            <a:ext cx="7837063" cy="3778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652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10330"/>
          </a:xfrm>
        </p:spPr>
        <p:txBody>
          <a:bodyPr>
            <a:normAutofit fontScale="90000"/>
          </a:bodyPr>
          <a:lstStyle/>
          <a:p>
            <a:pPr algn="ctr"/>
            <a:r>
              <a:rPr lang="en-ZA" b="1" dirty="0" smtClean="0"/>
              <a:t>Themes of Geography</a:t>
            </a:r>
            <a:endParaRPr lang="en-ZA" b="1" dirty="0"/>
          </a:p>
        </p:txBody>
      </p:sp>
      <p:pic>
        <p:nvPicPr>
          <p:cNvPr id="1026" name="Picture 2" descr="History of Geography as a Timeline - Geography Realm"/>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184650" y="1946275"/>
            <a:ext cx="5724525" cy="4181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9222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ZA" sz="4000" b="1" dirty="0" smtClean="0"/>
              <a:t>Good geography teacher – place-orientated perception (e.g.)</a:t>
            </a:r>
            <a:endParaRPr lang="en-ZA" sz="4000" b="1" dirty="0"/>
          </a:p>
        </p:txBody>
      </p:sp>
      <p:pic>
        <p:nvPicPr>
          <p:cNvPr id="1026" name="Picture 2" descr="Theoretical Perspectives on Gender and Development"/>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55264" y="2489200"/>
            <a:ext cx="7470648" cy="3646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5093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4793" y="64008"/>
            <a:ext cx="9739820" cy="667512"/>
          </a:xfrm>
        </p:spPr>
        <p:txBody>
          <a:bodyPr/>
          <a:lstStyle/>
          <a:p>
            <a:r>
              <a:rPr lang="en-ZA" b="1" dirty="0" smtClean="0"/>
              <a:t>Importance of a theoretical base.</a:t>
            </a:r>
            <a:endParaRPr lang="en-ZA" b="1" dirty="0"/>
          </a:p>
        </p:txBody>
      </p:sp>
      <p:sp>
        <p:nvSpPr>
          <p:cNvPr id="3" name="Content Placeholder 2"/>
          <p:cNvSpPr>
            <a:spLocks noGrp="1"/>
          </p:cNvSpPr>
          <p:nvPr>
            <p:ph idx="1"/>
          </p:nvPr>
        </p:nvSpPr>
        <p:spPr>
          <a:xfrm>
            <a:off x="1636776" y="612648"/>
            <a:ext cx="9867836" cy="6245352"/>
          </a:xfrm>
        </p:spPr>
        <p:txBody>
          <a:bodyPr>
            <a:normAutofit lnSpcReduction="10000"/>
          </a:bodyPr>
          <a:lstStyle/>
          <a:p>
            <a:r>
              <a:rPr lang="en-ZA" sz="2400" b="1" dirty="0" smtClean="0">
                <a:solidFill>
                  <a:schemeClr val="tx1"/>
                </a:solidFill>
              </a:rPr>
              <a:t>Theory shapes geographical study</a:t>
            </a:r>
          </a:p>
          <a:p>
            <a:r>
              <a:rPr lang="en-ZA" b="1" dirty="0" smtClean="0">
                <a:solidFill>
                  <a:srgbClr val="C00000"/>
                </a:solidFill>
              </a:rPr>
              <a:t>Is it in the choices we make about what to include and what to ignore in our study</a:t>
            </a:r>
          </a:p>
          <a:p>
            <a:r>
              <a:rPr lang="en-ZA" b="1" dirty="0" smtClean="0">
                <a:solidFill>
                  <a:srgbClr val="C00000"/>
                </a:solidFill>
              </a:rPr>
              <a:t>In conversation's, arguments your normally refer to a theoretical base</a:t>
            </a:r>
          </a:p>
          <a:p>
            <a:r>
              <a:rPr lang="en-ZA" b="1" dirty="0" smtClean="0">
                <a:solidFill>
                  <a:srgbClr val="C00000"/>
                </a:solidFill>
              </a:rPr>
              <a:t>When e.g. you explore domestic space – you have to deal with about the </a:t>
            </a:r>
            <a:r>
              <a:rPr lang="en-ZA" b="1" dirty="0" smtClean="0">
                <a:solidFill>
                  <a:schemeClr val="tx1"/>
                </a:solidFill>
              </a:rPr>
              <a:t>evolution of space through time. </a:t>
            </a:r>
          </a:p>
          <a:p>
            <a:pPr marL="457200" lvl="0" indent="-457200" algn="just">
              <a:buClr>
                <a:srgbClr val="A53010"/>
              </a:buClr>
              <a:buFontTx/>
              <a:buChar char="-"/>
            </a:pPr>
            <a:r>
              <a:rPr lang="en-US" b="1" dirty="0" smtClean="0">
                <a:solidFill>
                  <a:schemeClr val="tx1"/>
                </a:solidFill>
              </a:rPr>
              <a:t>“Space</a:t>
            </a:r>
            <a:r>
              <a:rPr lang="en-US" dirty="0">
                <a:solidFill>
                  <a:schemeClr val="tx1"/>
                </a:solidFill>
              </a:rPr>
              <a:t> is the boundless, three-dimensional extent in which objects and events occur. and have relative position and direction</a:t>
            </a:r>
            <a:r>
              <a:rPr lang="en-US" dirty="0" smtClean="0">
                <a:solidFill>
                  <a:schemeClr val="tx1"/>
                </a:solidFill>
              </a:rPr>
              <a:t>. It </a:t>
            </a:r>
            <a:r>
              <a:rPr lang="en-US" dirty="0">
                <a:solidFill>
                  <a:schemeClr val="tx1"/>
                </a:solidFill>
              </a:rPr>
              <a:t>is no more than the collection of </a:t>
            </a:r>
            <a:r>
              <a:rPr lang="en-US" b="1" dirty="0">
                <a:solidFill>
                  <a:schemeClr val="tx1"/>
                </a:solidFill>
              </a:rPr>
              <a:t>spatial</a:t>
            </a:r>
            <a:r>
              <a:rPr lang="en-US" dirty="0">
                <a:solidFill>
                  <a:schemeClr val="tx1"/>
                </a:solidFill>
              </a:rPr>
              <a:t> relations. between objects in the world. </a:t>
            </a:r>
            <a:r>
              <a:rPr lang="en-US" b="1" dirty="0">
                <a:solidFill>
                  <a:schemeClr val="tx1"/>
                </a:solidFill>
              </a:rPr>
              <a:t>Space</a:t>
            </a:r>
            <a:r>
              <a:rPr lang="en-US" dirty="0">
                <a:solidFill>
                  <a:schemeClr val="tx1"/>
                </a:solidFill>
              </a:rPr>
              <a:t> is that which results from places taken together</a:t>
            </a:r>
            <a:r>
              <a:rPr lang="en-US" dirty="0" smtClean="0">
                <a:solidFill>
                  <a:schemeClr val="tx1"/>
                </a:solidFill>
              </a:rPr>
              <a:t>.”</a:t>
            </a:r>
          </a:p>
          <a:p>
            <a:pPr marL="0" lvl="0" indent="0" algn="just">
              <a:buClr>
                <a:srgbClr val="A53010"/>
              </a:buClr>
              <a:buNone/>
            </a:pPr>
            <a:r>
              <a:rPr lang="en-ZA" sz="3200" b="1" dirty="0" smtClean="0">
                <a:solidFill>
                  <a:schemeClr val="tx1"/>
                </a:solidFill>
              </a:rPr>
              <a:t>Theory shapes geographical study is in the choices we make about to gather information. </a:t>
            </a:r>
            <a:endParaRPr lang="en-ZA" sz="3200" b="1" dirty="0">
              <a:solidFill>
                <a:schemeClr val="tx1"/>
              </a:solidFill>
            </a:endParaRPr>
          </a:p>
          <a:p>
            <a:pPr marL="0" lvl="0" indent="0">
              <a:buClr>
                <a:srgbClr val="A53010"/>
              </a:buClr>
              <a:buNone/>
            </a:pPr>
            <a:r>
              <a:rPr lang="en-ZA" sz="2400" b="1" dirty="0" smtClean="0">
                <a:solidFill>
                  <a:srgbClr val="C00000"/>
                </a:solidFill>
              </a:rPr>
              <a:t>What theory and or method to you follow?</a:t>
            </a:r>
          </a:p>
          <a:p>
            <a:pPr marL="0" lvl="0" indent="0">
              <a:buClr>
                <a:srgbClr val="A53010"/>
              </a:buClr>
              <a:buNone/>
            </a:pPr>
            <a:r>
              <a:rPr lang="en-ZA" sz="2400" b="1" dirty="0" smtClean="0">
                <a:solidFill>
                  <a:srgbClr val="C00000"/>
                </a:solidFill>
              </a:rPr>
              <a:t>Why?</a:t>
            </a:r>
          </a:p>
          <a:p>
            <a:pPr marL="0" lvl="0" indent="0">
              <a:buClr>
                <a:srgbClr val="A53010"/>
              </a:buClr>
              <a:buNone/>
            </a:pPr>
            <a:r>
              <a:rPr lang="en-ZA" sz="2400" b="1" dirty="0" smtClean="0">
                <a:solidFill>
                  <a:srgbClr val="C00000"/>
                </a:solidFill>
              </a:rPr>
              <a:t>How do you present you research to others?</a:t>
            </a:r>
            <a:endParaRPr lang="en-ZA" sz="2400" b="1" dirty="0">
              <a:solidFill>
                <a:srgbClr val="C00000"/>
              </a:solidFill>
            </a:endParaRPr>
          </a:p>
          <a:p>
            <a:r>
              <a:rPr lang="en-ZA" b="1" dirty="0" smtClean="0">
                <a:solidFill>
                  <a:schemeClr val="tx1"/>
                </a:solidFill>
              </a:rPr>
              <a:t>What is the most appropriate Journal to submit your article – </a:t>
            </a:r>
            <a:r>
              <a:rPr lang="en-ZA" b="1" dirty="0" smtClean="0">
                <a:solidFill>
                  <a:srgbClr val="C00000"/>
                </a:solidFill>
              </a:rPr>
              <a:t>again you have to relate your theoretical base with the Journal’s theory core (field of study). </a:t>
            </a:r>
            <a:endParaRPr lang="en-ZA" b="1" dirty="0">
              <a:solidFill>
                <a:schemeClr val="tx1"/>
              </a:solidFill>
            </a:endParaRPr>
          </a:p>
        </p:txBody>
      </p:sp>
    </p:spTree>
    <p:extLst>
      <p:ext uri="{BB962C8B-B14F-4D97-AF65-F5344CB8AC3E}">
        <p14:creationId xmlns:p14="http://schemas.microsoft.com/office/powerpoint/2010/main" val="13824745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0785" y="118872"/>
            <a:ext cx="9803828" cy="667512"/>
          </a:xfrm>
        </p:spPr>
        <p:txBody>
          <a:bodyPr>
            <a:normAutofit fontScale="90000"/>
          </a:bodyPr>
          <a:lstStyle/>
          <a:p>
            <a:r>
              <a:rPr lang="en-ZA" b="1" dirty="0" smtClean="0"/>
              <a:t>Theory is involved in all stages of geographical research</a:t>
            </a:r>
            <a:endParaRPr lang="en-ZA" b="1" dirty="0"/>
          </a:p>
        </p:txBody>
      </p:sp>
      <p:sp>
        <p:nvSpPr>
          <p:cNvPr id="3" name="Content Placeholder 2"/>
          <p:cNvSpPr>
            <a:spLocks noGrp="1"/>
          </p:cNvSpPr>
          <p:nvPr>
            <p:ph idx="1"/>
          </p:nvPr>
        </p:nvSpPr>
        <p:spPr>
          <a:xfrm>
            <a:off x="1700785" y="1143000"/>
            <a:ext cx="9803827" cy="5596128"/>
          </a:xfrm>
        </p:spPr>
        <p:txBody>
          <a:bodyPr/>
          <a:lstStyle/>
          <a:p>
            <a:r>
              <a:rPr lang="en-ZA" b="1" dirty="0" smtClean="0">
                <a:solidFill>
                  <a:srgbClr val="C00000"/>
                </a:solidFill>
              </a:rPr>
              <a:t>We may not clear about exactly how, but it is there nonetheless</a:t>
            </a:r>
          </a:p>
          <a:p>
            <a:r>
              <a:rPr lang="en-ZA" sz="3200" b="1" dirty="0" smtClean="0">
                <a:solidFill>
                  <a:srgbClr val="0070C0"/>
                </a:solidFill>
              </a:rPr>
              <a:t>Do you agree or disagree?</a:t>
            </a:r>
          </a:p>
          <a:p>
            <a:r>
              <a:rPr lang="en-ZA" b="1" dirty="0" smtClean="0">
                <a:solidFill>
                  <a:srgbClr val="0070C0"/>
                </a:solidFill>
              </a:rPr>
              <a:t>“Without theory, life (not just geography) would be chaos?”</a:t>
            </a:r>
          </a:p>
          <a:p>
            <a:r>
              <a:rPr lang="en-ZA" sz="2800" b="1" dirty="0" smtClean="0">
                <a:solidFill>
                  <a:srgbClr val="002060"/>
                </a:solidFill>
              </a:rPr>
              <a:t>What is theory?</a:t>
            </a:r>
          </a:p>
          <a:p>
            <a:r>
              <a:rPr lang="en-ZA" sz="2000" b="1" dirty="0" smtClean="0">
                <a:solidFill>
                  <a:srgbClr val="FF0000"/>
                </a:solidFill>
              </a:rPr>
              <a:t>The word theory does appear in everyday speech</a:t>
            </a:r>
          </a:p>
          <a:p>
            <a:r>
              <a:rPr lang="en-ZA" sz="2000" b="1" dirty="0" smtClean="0">
                <a:solidFill>
                  <a:srgbClr val="FF0000"/>
                </a:solidFill>
              </a:rPr>
              <a:t>Examples: You have a theory about a certain thing, but is it practical?</a:t>
            </a:r>
          </a:p>
          <a:p>
            <a:r>
              <a:rPr lang="en-ZA" sz="2000" b="1" dirty="0" smtClean="0">
                <a:solidFill>
                  <a:srgbClr val="FF0000"/>
                </a:solidFill>
              </a:rPr>
              <a:t>Theory can be impractical or unreal</a:t>
            </a:r>
          </a:p>
          <a:p>
            <a:pPr algn="just"/>
            <a:r>
              <a:rPr lang="en-ZA" sz="2000" b="1" dirty="0" smtClean="0">
                <a:solidFill>
                  <a:srgbClr val="0070C0"/>
                </a:solidFill>
              </a:rPr>
              <a:t>Theory, in the academic sense, usually refers to organised and patterned sets of ideas than </a:t>
            </a:r>
            <a:r>
              <a:rPr lang="en-ZA" sz="2000" b="1" dirty="0" smtClean="0">
                <a:solidFill>
                  <a:srgbClr val="FFC000"/>
                </a:solidFill>
              </a:rPr>
              <a:t>spur-of-the moments thoughts</a:t>
            </a:r>
          </a:p>
          <a:p>
            <a:pPr algn="just"/>
            <a:r>
              <a:rPr lang="en-ZA" sz="2000" b="1" dirty="0" smtClean="0">
                <a:solidFill>
                  <a:srgbClr val="0070C0"/>
                </a:solidFill>
              </a:rPr>
              <a:t>Theories have a common, collective and enduring intellectual quality and concepts internationally</a:t>
            </a:r>
            <a:endParaRPr lang="en-ZA" sz="2000" b="1" dirty="0" smtClean="0">
              <a:solidFill>
                <a:srgbClr val="FFC000"/>
              </a:solidFill>
            </a:endParaRPr>
          </a:p>
          <a:p>
            <a:pPr algn="just"/>
            <a:r>
              <a:rPr lang="en-ZA" sz="2000" b="1" dirty="0" smtClean="0">
                <a:solidFill>
                  <a:srgbClr val="FFC000"/>
                </a:solidFill>
              </a:rPr>
              <a:t>We understand and makes sense of world through theory </a:t>
            </a:r>
            <a:r>
              <a:rPr lang="en-ZA" sz="2000" b="1" dirty="0" smtClean="0">
                <a:solidFill>
                  <a:srgbClr val="0070C0"/>
                </a:solidFill>
              </a:rPr>
              <a:t>(knowledge and experiences of previous theories)</a:t>
            </a:r>
          </a:p>
          <a:p>
            <a:pPr algn="just"/>
            <a:endParaRPr lang="en-ZA" sz="2000" b="1" dirty="0">
              <a:solidFill>
                <a:srgbClr val="0070C0"/>
              </a:solidFill>
            </a:endParaRPr>
          </a:p>
        </p:txBody>
      </p:sp>
    </p:spTree>
    <p:extLst>
      <p:ext uri="{BB962C8B-B14F-4D97-AF65-F5344CB8AC3E}">
        <p14:creationId xmlns:p14="http://schemas.microsoft.com/office/powerpoint/2010/main" val="6009574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9345" y="624110"/>
            <a:ext cx="9895268" cy="509746"/>
          </a:xfrm>
        </p:spPr>
        <p:txBody>
          <a:bodyPr>
            <a:normAutofit fontScale="90000"/>
          </a:bodyPr>
          <a:lstStyle/>
          <a:p>
            <a:pPr algn="ctr"/>
            <a:r>
              <a:rPr lang="en-ZA" b="1" dirty="0" smtClean="0"/>
              <a:t>The beginning of theory formation</a:t>
            </a:r>
            <a:endParaRPr lang="en-ZA" b="1" dirty="0"/>
          </a:p>
        </p:txBody>
      </p:sp>
      <p:sp>
        <p:nvSpPr>
          <p:cNvPr id="3" name="Content Placeholder 2"/>
          <p:cNvSpPr>
            <a:spLocks noGrp="1"/>
          </p:cNvSpPr>
          <p:nvPr>
            <p:ph idx="1"/>
          </p:nvPr>
        </p:nvSpPr>
        <p:spPr>
          <a:xfrm>
            <a:off x="1609345" y="1380744"/>
            <a:ext cx="9895267" cy="5321808"/>
          </a:xfrm>
        </p:spPr>
        <p:txBody>
          <a:bodyPr/>
          <a:lstStyle/>
          <a:p>
            <a:r>
              <a:rPr lang="en-ZA" b="1" dirty="0" smtClean="0">
                <a:solidFill>
                  <a:srgbClr val="C00000"/>
                </a:solidFill>
              </a:rPr>
              <a:t>Making the complexity of the world clearer</a:t>
            </a:r>
          </a:p>
          <a:p>
            <a:r>
              <a:rPr lang="en-ZA" b="1" dirty="0" smtClean="0">
                <a:solidFill>
                  <a:schemeClr val="tx1"/>
                </a:solidFill>
              </a:rPr>
              <a:t>Ordering</a:t>
            </a:r>
            <a:r>
              <a:rPr lang="en-ZA" b="1" dirty="0" smtClean="0">
                <a:solidFill>
                  <a:srgbClr val="C00000"/>
                </a:solidFill>
              </a:rPr>
              <a:t> it and </a:t>
            </a:r>
            <a:r>
              <a:rPr lang="en-ZA" b="1" dirty="0" smtClean="0">
                <a:solidFill>
                  <a:schemeClr val="tx1"/>
                </a:solidFill>
              </a:rPr>
              <a:t>prioritising</a:t>
            </a:r>
            <a:r>
              <a:rPr lang="en-ZA" b="1" dirty="0" smtClean="0">
                <a:solidFill>
                  <a:srgbClr val="C00000"/>
                </a:solidFill>
              </a:rPr>
              <a:t> it</a:t>
            </a:r>
          </a:p>
          <a:p>
            <a:r>
              <a:rPr lang="en-ZA" b="1" dirty="0" smtClean="0">
                <a:solidFill>
                  <a:schemeClr val="tx1"/>
                </a:solidFill>
              </a:rPr>
              <a:t>Observe</a:t>
            </a:r>
            <a:r>
              <a:rPr lang="en-ZA" b="1" dirty="0" smtClean="0">
                <a:solidFill>
                  <a:srgbClr val="C00000"/>
                </a:solidFill>
              </a:rPr>
              <a:t> and </a:t>
            </a:r>
            <a:r>
              <a:rPr lang="en-ZA" b="1" dirty="0" smtClean="0">
                <a:solidFill>
                  <a:schemeClr val="tx1"/>
                </a:solidFill>
              </a:rPr>
              <a:t>develop a mental appro</a:t>
            </a:r>
            <a:r>
              <a:rPr lang="en-ZA" b="1" dirty="0" smtClean="0">
                <a:solidFill>
                  <a:srgbClr val="C00000"/>
                </a:solidFill>
              </a:rPr>
              <a:t>ach to the practical world</a:t>
            </a:r>
          </a:p>
          <a:p>
            <a:r>
              <a:rPr lang="en-ZA" b="1" dirty="0" smtClean="0">
                <a:solidFill>
                  <a:schemeClr val="tx1"/>
                </a:solidFill>
              </a:rPr>
              <a:t>Organise</a:t>
            </a:r>
            <a:r>
              <a:rPr lang="en-ZA" b="1" dirty="0" smtClean="0">
                <a:solidFill>
                  <a:srgbClr val="C00000"/>
                </a:solidFill>
              </a:rPr>
              <a:t> and </a:t>
            </a:r>
            <a:r>
              <a:rPr lang="en-ZA" b="1" dirty="0" smtClean="0">
                <a:solidFill>
                  <a:schemeClr val="tx1"/>
                </a:solidFill>
              </a:rPr>
              <a:t>put structure </a:t>
            </a:r>
            <a:r>
              <a:rPr lang="en-ZA" b="1" dirty="0" smtClean="0">
                <a:solidFill>
                  <a:srgbClr val="C00000"/>
                </a:solidFill>
              </a:rPr>
              <a:t>into your observations</a:t>
            </a:r>
          </a:p>
          <a:p>
            <a:r>
              <a:rPr lang="en-ZA" b="1" dirty="0" smtClean="0">
                <a:solidFill>
                  <a:srgbClr val="C00000"/>
                </a:solidFill>
              </a:rPr>
              <a:t>Theory-building – the </a:t>
            </a:r>
            <a:r>
              <a:rPr lang="en-ZA" b="1" dirty="0" smtClean="0">
                <a:solidFill>
                  <a:schemeClr val="tx1"/>
                </a:solidFill>
              </a:rPr>
              <a:t>perceived</a:t>
            </a:r>
            <a:r>
              <a:rPr lang="en-ZA" b="1" dirty="0" smtClean="0">
                <a:solidFill>
                  <a:srgbClr val="C00000"/>
                </a:solidFill>
              </a:rPr>
              <a:t> and </a:t>
            </a:r>
            <a:r>
              <a:rPr lang="en-ZA" b="1" dirty="0" smtClean="0">
                <a:solidFill>
                  <a:schemeClr val="tx1"/>
                </a:solidFill>
              </a:rPr>
              <a:t>experienced </a:t>
            </a:r>
            <a:r>
              <a:rPr lang="en-ZA" b="1" dirty="0" smtClean="0">
                <a:solidFill>
                  <a:srgbClr val="C00000"/>
                </a:solidFill>
              </a:rPr>
              <a:t>world </a:t>
            </a:r>
          </a:p>
          <a:p>
            <a:r>
              <a:rPr lang="en-ZA" b="1" dirty="0" smtClean="0">
                <a:solidFill>
                  <a:srgbClr val="C00000"/>
                </a:solidFill>
              </a:rPr>
              <a:t>People see things through difference lenses…. – we call it </a:t>
            </a:r>
            <a:r>
              <a:rPr lang="en-ZA" b="1" dirty="0" smtClean="0">
                <a:solidFill>
                  <a:srgbClr val="0070C0"/>
                </a:solidFill>
              </a:rPr>
              <a:t>empiricism.</a:t>
            </a:r>
            <a:r>
              <a:rPr lang="en-ZA" b="1" dirty="0" smtClean="0">
                <a:solidFill>
                  <a:schemeClr val="tx1"/>
                </a:solidFill>
              </a:rPr>
              <a:t> We shared different perspective – we differ purely on the base of our theoretical base…</a:t>
            </a:r>
          </a:p>
          <a:p>
            <a:r>
              <a:rPr lang="en-ZA" b="1" dirty="0" smtClean="0">
                <a:solidFill>
                  <a:schemeClr val="tx1"/>
                </a:solidFill>
              </a:rPr>
              <a:t>Therefore, there will also be different kinds of theory, different understandings of theory and even different theories of theory e.g. Marxism – </a:t>
            </a:r>
            <a:r>
              <a:rPr lang="en-ZA" b="1" dirty="0" err="1" smtClean="0">
                <a:solidFill>
                  <a:schemeClr val="tx1"/>
                </a:solidFill>
              </a:rPr>
              <a:t>NeoMarxism</a:t>
            </a:r>
            <a:endParaRPr lang="en-ZA" b="1" dirty="0" smtClean="0">
              <a:solidFill>
                <a:schemeClr val="tx1"/>
              </a:solidFill>
            </a:endParaRPr>
          </a:p>
          <a:p>
            <a:r>
              <a:rPr lang="en-ZA" b="1" dirty="0" smtClean="0">
                <a:solidFill>
                  <a:schemeClr val="tx1"/>
                </a:solidFill>
              </a:rPr>
              <a:t>Theories in science is more exact and more specific refer to social theory</a:t>
            </a:r>
          </a:p>
          <a:p>
            <a:r>
              <a:rPr lang="en-ZA" b="1" dirty="0" smtClean="0">
                <a:solidFill>
                  <a:schemeClr val="tx1"/>
                </a:solidFill>
              </a:rPr>
              <a:t>Theories need a </a:t>
            </a:r>
            <a:r>
              <a:rPr lang="en-ZA" b="1" dirty="0" smtClean="0">
                <a:solidFill>
                  <a:srgbClr val="C00000"/>
                </a:solidFill>
              </a:rPr>
              <a:t>context</a:t>
            </a:r>
            <a:r>
              <a:rPr lang="en-ZA" b="1" dirty="0" smtClean="0">
                <a:solidFill>
                  <a:schemeClr val="tx1"/>
                </a:solidFill>
              </a:rPr>
              <a:t> and or </a:t>
            </a:r>
            <a:r>
              <a:rPr lang="en-ZA" b="1" dirty="0" smtClean="0">
                <a:solidFill>
                  <a:srgbClr val="C00000"/>
                </a:solidFill>
              </a:rPr>
              <a:t>base</a:t>
            </a:r>
            <a:r>
              <a:rPr lang="en-ZA" b="1" dirty="0" smtClean="0">
                <a:solidFill>
                  <a:schemeClr val="tx1"/>
                </a:solidFill>
              </a:rPr>
              <a:t> in which they depend on. </a:t>
            </a:r>
            <a:endParaRPr lang="en-ZA" b="1" dirty="0" smtClean="0">
              <a:solidFill>
                <a:srgbClr val="C00000"/>
              </a:solidFill>
            </a:endParaRPr>
          </a:p>
          <a:p>
            <a:r>
              <a:rPr lang="en-ZA" b="1" dirty="0" smtClean="0">
                <a:solidFill>
                  <a:srgbClr val="7030A0"/>
                </a:solidFill>
              </a:rPr>
              <a:t>In our daily lives people come up with a theory, possible solutions to a theory….</a:t>
            </a:r>
          </a:p>
          <a:p>
            <a:endParaRPr lang="en-ZA" b="1" dirty="0">
              <a:solidFill>
                <a:srgbClr val="7030A0"/>
              </a:solidFill>
            </a:endParaRPr>
          </a:p>
        </p:txBody>
      </p:sp>
    </p:spTree>
    <p:extLst>
      <p:ext uri="{BB962C8B-B14F-4D97-AF65-F5344CB8AC3E}">
        <p14:creationId xmlns:p14="http://schemas.microsoft.com/office/powerpoint/2010/main" val="1614046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9344" y="173736"/>
            <a:ext cx="9895268" cy="6556248"/>
          </a:xfrm>
        </p:spPr>
        <p:txBody>
          <a:bodyPr>
            <a:normAutofit/>
          </a:bodyPr>
          <a:lstStyle/>
          <a:p>
            <a:pPr algn="ctr"/>
            <a:r>
              <a:rPr lang="en-ZA" sz="3200" b="1" dirty="0" smtClean="0"/>
              <a:t>Marxism</a:t>
            </a:r>
          </a:p>
          <a:p>
            <a:pPr algn="just"/>
            <a:r>
              <a:rPr lang="en-ZA" sz="2800" b="1" dirty="0" smtClean="0">
                <a:solidFill>
                  <a:srgbClr val="FF0000"/>
                </a:solidFill>
              </a:rPr>
              <a:t>Is a theoretical approach in geography and across social sciences and humanities</a:t>
            </a:r>
          </a:p>
          <a:p>
            <a:pPr algn="just"/>
            <a:r>
              <a:rPr lang="en-ZA" sz="2800" b="1" dirty="0" smtClean="0">
                <a:solidFill>
                  <a:srgbClr val="FF0000"/>
                </a:solidFill>
              </a:rPr>
              <a:t>Marxism consists of a lot of theories: </a:t>
            </a:r>
            <a:r>
              <a:rPr lang="en-ZA" sz="2800" b="1" dirty="0" smtClean="0">
                <a:solidFill>
                  <a:schemeClr val="tx1"/>
                </a:solidFill>
              </a:rPr>
              <a:t>economic theory, </a:t>
            </a:r>
            <a:r>
              <a:rPr lang="en-ZA" sz="2800" b="1" dirty="0" smtClean="0">
                <a:solidFill>
                  <a:srgbClr val="00B050"/>
                </a:solidFill>
              </a:rPr>
              <a:t>historical materialism, economic theory (e.g. exploitation of labour, overexploitation of mineral resources, etc.)</a:t>
            </a:r>
          </a:p>
          <a:p>
            <a:pPr algn="just"/>
            <a:r>
              <a:rPr lang="en-ZA" sz="2800" b="1" dirty="0" smtClean="0">
                <a:solidFill>
                  <a:srgbClr val="00B050"/>
                </a:solidFill>
              </a:rPr>
              <a:t>A theory of people’s relationships to </a:t>
            </a:r>
            <a:r>
              <a:rPr lang="en-ZA" sz="2800" b="1" dirty="0" smtClean="0">
                <a:solidFill>
                  <a:schemeClr val="tx1"/>
                </a:solidFill>
              </a:rPr>
              <a:t>commodities and a number of other theories especially in </a:t>
            </a:r>
            <a:r>
              <a:rPr lang="en-ZA" sz="2800" b="1" dirty="0" smtClean="0">
                <a:solidFill>
                  <a:srgbClr val="C00000"/>
                </a:solidFill>
              </a:rPr>
              <a:t>the human domain</a:t>
            </a:r>
          </a:p>
          <a:p>
            <a:pPr algn="just"/>
            <a:r>
              <a:rPr lang="en-ZA" sz="2800" b="1" dirty="0" smtClean="0">
                <a:solidFill>
                  <a:srgbClr val="0070C0"/>
                </a:solidFill>
              </a:rPr>
              <a:t>Important</a:t>
            </a:r>
            <a:r>
              <a:rPr lang="en-ZA" sz="2800" b="1" dirty="0" smtClean="0">
                <a:solidFill>
                  <a:srgbClr val="C00000"/>
                </a:solidFill>
              </a:rPr>
              <a:t> - </a:t>
            </a:r>
            <a:r>
              <a:rPr lang="en-ZA" sz="2800" b="1" dirty="0" smtClean="0">
                <a:solidFill>
                  <a:schemeClr val="tx1"/>
                </a:solidFill>
              </a:rPr>
              <a:t> </a:t>
            </a:r>
            <a:r>
              <a:rPr lang="en-ZA" sz="2800" b="1" dirty="0" smtClean="0">
                <a:solidFill>
                  <a:srgbClr val="C00000"/>
                </a:solidFill>
              </a:rPr>
              <a:t>it cannot be tested (validate) as in natural science. </a:t>
            </a:r>
            <a:r>
              <a:rPr lang="en-ZA" sz="2800" b="1" dirty="0" smtClean="0">
                <a:solidFill>
                  <a:srgbClr val="002060"/>
                </a:solidFill>
              </a:rPr>
              <a:t>WHY…</a:t>
            </a:r>
            <a:r>
              <a:rPr lang="en-ZA" sz="2800" b="1" dirty="0" smtClean="0">
                <a:solidFill>
                  <a:srgbClr val="C00000"/>
                </a:solidFill>
              </a:rPr>
              <a:t> </a:t>
            </a:r>
          </a:p>
          <a:p>
            <a:pPr algn="just"/>
            <a:r>
              <a:rPr lang="en-ZA" sz="2800" b="1" dirty="0" smtClean="0">
                <a:solidFill>
                  <a:srgbClr val="C00000"/>
                </a:solidFill>
              </a:rPr>
              <a:t>[</a:t>
            </a:r>
            <a:r>
              <a:rPr lang="en-ZA" sz="2800" b="1" dirty="0" smtClean="0">
                <a:solidFill>
                  <a:srgbClr val="002060"/>
                </a:solidFill>
              </a:rPr>
              <a:t>please explain….?]</a:t>
            </a:r>
            <a:endParaRPr lang="en-ZA" sz="2800" b="1" dirty="0">
              <a:solidFill>
                <a:schemeClr val="tx1"/>
              </a:solidFill>
            </a:endParaRPr>
          </a:p>
        </p:txBody>
      </p:sp>
    </p:spTree>
    <p:extLst>
      <p:ext uri="{BB962C8B-B14F-4D97-AF65-F5344CB8AC3E}">
        <p14:creationId xmlns:p14="http://schemas.microsoft.com/office/powerpoint/2010/main" val="311405035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258</TotalTime>
  <Words>959</Words>
  <Application>Microsoft Office PowerPoint</Application>
  <PresentationFormat>Widescreen</PresentationFormat>
  <Paragraphs>79</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Century Gothic</vt:lpstr>
      <vt:lpstr>Wingdings 3</vt:lpstr>
      <vt:lpstr>Wisp</vt:lpstr>
      <vt:lpstr>PowerPoint Presentation</vt:lpstr>
      <vt:lpstr>Evolution of Geography</vt:lpstr>
      <vt:lpstr>A look at the radical geography - 1960</vt:lpstr>
      <vt:lpstr>Themes of Geography</vt:lpstr>
      <vt:lpstr>Good geography teacher – place-orientated perception (e.g.)</vt:lpstr>
      <vt:lpstr>Importance of a theoretical base.</vt:lpstr>
      <vt:lpstr>Theory is involved in all stages of geographical research</vt:lpstr>
      <vt:lpstr>The beginning of theory formation</vt:lpstr>
      <vt:lpstr>PowerPoint Presentation</vt:lpstr>
      <vt:lpstr>https://www.youtube.com/watch?v=fSQgCy_iIcc</vt:lpstr>
      <vt:lpstr>“Theory is often overtly political. Certainly the traditions of critical social theory sought not simply to understand the world but, as Marx suggested, to change it.” Do you agree or disagree?</vt:lpstr>
      <vt:lpstr>How do you understand the theory of Geography?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Lesley Peter Welman</dc:creator>
  <cp:lastModifiedBy>Lesley Peter Welman</cp:lastModifiedBy>
  <cp:revision>56</cp:revision>
  <dcterms:created xsi:type="dcterms:W3CDTF">2020-11-17T08:57:00Z</dcterms:created>
  <dcterms:modified xsi:type="dcterms:W3CDTF">2020-11-18T08:49:48Z</dcterms:modified>
</cp:coreProperties>
</file>